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3" r:id="rId8"/>
    <p:sldId id="263" r:id="rId9"/>
    <p:sldId id="264" r:id="rId10"/>
    <p:sldId id="265" r:id="rId11"/>
    <p:sldId id="266" r:id="rId12"/>
    <p:sldId id="268" r:id="rId13"/>
    <p:sldId id="274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24.03.2014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24.03.2014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24.03.2014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24.03.2014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24.03.2014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24.03.2014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24.03.2014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24.03.2014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24.03.2014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24.03.2014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24.03.2014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24.03.2014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33400" y="2428868"/>
            <a:ext cx="7851648" cy="1785950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solidFill>
                  <a:schemeClr val="accent6">
                    <a:lumMod val="75000"/>
                  </a:schemeClr>
                </a:solidFill>
              </a:rPr>
              <a:t>ANDRAGOGY</a:t>
            </a:r>
            <a:r>
              <a:rPr lang="en-US" dirty="0" smtClean="0"/>
              <a:t> 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28596" y="4357694"/>
            <a:ext cx="7854696" cy="1428760"/>
          </a:xfrm>
        </p:spPr>
        <p:txBody>
          <a:bodyPr>
            <a:noAutofit/>
          </a:bodyPr>
          <a:lstStyle/>
          <a:p>
            <a:pPr algn="ctr"/>
            <a:r>
              <a:rPr lang="tr-TR" sz="4400" b="1" dirty="0" err="1" smtClean="0">
                <a:solidFill>
                  <a:srgbClr val="FF0000"/>
                </a:solidFill>
              </a:rPr>
              <a:t>The</a:t>
            </a:r>
            <a:r>
              <a:rPr lang="tr-TR" sz="4400" b="1" dirty="0" smtClean="0">
                <a:solidFill>
                  <a:srgbClr val="FF0000"/>
                </a:solidFill>
              </a:rPr>
              <a:t> </a:t>
            </a:r>
            <a:r>
              <a:rPr lang="tr-TR" sz="4400" b="1" dirty="0" err="1" smtClean="0">
                <a:solidFill>
                  <a:srgbClr val="FF0000"/>
                </a:solidFill>
              </a:rPr>
              <a:t>definition</a:t>
            </a:r>
            <a:r>
              <a:rPr lang="tr-TR" sz="4400" b="1" dirty="0" smtClean="0">
                <a:solidFill>
                  <a:srgbClr val="FF0000"/>
                </a:solidFill>
              </a:rPr>
              <a:t> </a:t>
            </a:r>
            <a:r>
              <a:rPr lang="tr-TR" sz="4400" b="1" dirty="0" err="1" smtClean="0">
                <a:solidFill>
                  <a:srgbClr val="FF0000"/>
                </a:solidFill>
              </a:rPr>
              <a:t>and</a:t>
            </a:r>
            <a:r>
              <a:rPr lang="tr-TR" sz="4400" b="1" dirty="0" smtClean="0">
                <a:solidFill>
                  <a:srgbClr val="FF0000"/>
                </a:solidFill>
              </a:rPr>
              <a:t> </a:t>
            </a:r>
            <a:r>
              <a:rPr lang="tr-TR" sz="4400" b="1" dirty="0" err="1" smtClean="0">
                <a:solidFill>
                  <a:srgbClr val="FF0000"/>
                </a:solidFill>
              </a:rPr>
              <a:t>the</a:t>
            </a:r>
            <a:r>
              <a:rPr lang="tr-TR" sz="4400" b="1" dirty="0" smtClean="0">
                <a:solidFill>
                  <a:srgbClr val="FF0000"/>
                </a:solidFill>
              </a:rPr>
              <a:t> </a:t>
            </a:r>
            <a:r>
              <a:rPr lang="tr-TR" sz="4400" b="1" dirty="0" err="1" smtClean="0">
                <a:solidFill>
                  <a:srgbClr val="FF0000"/>
                </a:solidFill>
              </a:rPr>
              <a:t>principles</a:t>
            </a:r>
            <a:endParaRPr lang="tr-TR" sz="4400" b="1" dirty="0">
              <a:solidFill>
                <a:srgbClr val="FF0000"/>
              </a:solidFill>
            </a:endParaRPr>
          </a:p>
        </p:txBody>
      </p:sp>
      <p:pic>
        <p:nvPicPr>
          <p:cNvPr id="4" name="3 Resi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071546"/>
            <a:ext cx="44291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llp_kraasain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42984"/>
            <a:ext cx="2000264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Principles</a:t>
            </a:r>
            <a:r>
              <a:rPr lang="tr-TR" dirty="0" smtClean="0"/>
              <a:t> of </a:t>
            </a:r>
            <a:r>
              <a:rPr lang="tr-TR" b="1" dirty="0" err="1" smtClean="0"/>
              <a:t>Andragogy</a:t>
            </a:r>
            <a:r>
              <a:rPr lang="tr-TR" b="1" dirty="0" smtClean="0"/>
              <a:t>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400" b="1" i="1" dirty="0" err="1" smtClean="0"/>
              <a:t>readiness</a:t>
            </a:r>
            <a:r>
              <a:rPr lang="tr-TR" sz="4400" b="1" i="1" dirty="0" smtClean="0"/>
              <a:t> </a:t>
            </a:r>
            <a:r>
              <a:rPr lang="tr-TR" sz="4400" b="1" i="1" dirty="0" err="1" smtClean="0"/>
              <a:t>to</a:t>
            </a:r>
            <a:r>
              <a:rPr lang="tr-TR" sz="4400" b="1" i="1" dirty="0" smtClean="0"/>
              <a:t> </a:t>
            </a:r>
            <a:r>
              <a:rPr lang="tr-TR" sz="4400" b="1" i="1" dirty="0" err="1" smtClean="0"/>
              <a:t>learn</a:t>
            </a:r>
            <a:r>
              <a:rPr lang="tr-TR" sz="4400" b="1" dirty="0" smtClean="0"/>
              <a:t>:</a:t>
            </a:r>
            <a:r>
              <a:rPr lang="tr-TR" sz="4400" dirty="0" smtClean="0"/>
              <a:t> </a:t>
            </a:r>
            <a:r>
              <a:rPr lang="tr-TR" sz="4400" dirty="0" err="1" smtClean="0"/>
              <a:t>Adults</a:t>
            </a:r>
            <a:r>
              <a:rPr lang="tr-TR" sz="4400" dirty="0" smtClean="0"/>
              <a:t> </a:t>
            </a:r>
            <a:r>
              <a:rPr lang="tr-TR" sz="4400" dirty="0" err="1" smtClean="0"/>
              <a:t>are</a:t>
            </a:r>
            <a:r>
              <a:rPr lang="tr-TR" sz="4400" dirty="0" smtClean="0"/>
              <a:t> </a:t>
            </a:r>
            <a:r>
              <a:rPr lang="tr-TR" sz="4400" dirty="0" err="1" smtClean="0"/>
              <a:t>ready</a:t>
            </a:r>
            <a:r>
              <a:rPr lang="tr-TR" sz="4400" dirty="0" smtClean="0"/>
              <a:t> </a:t>
            </a:r>
            <a:r>
              <a:rPr lang="tr-TR" sz="4400" dirty="0" err="1" smtClean="0"/>
              <a:t>to</a:t>
            </a:r>
            <a:r>
              <a:rPr lang="tr-TR" sz="4400" dirty="0" smtClean="0"/>
              <a:t> </a:t>
            </a:r>
            <a:r>
              <a:rPr lang="tr-TR" sz="4400" dirty="0" err="1" smtClean="0"/>
              <a:t>learn</a:t>
            </a:r>
            <a:r>
              <a:rPr lang="tr-TR" sz="4400" dirty="0" smtClean="0"/>
              <a:t>. </a:t>
            </a:r>
            <a:r>
              <a:rPr lang="tr-TR" sz="4400" dirty="0" err="1" smtClean="0"/>
              <a:t>They</a:t>
            </a:r>
            <a:r>
              <a:rPr lang="tr-TR" sz="4400" dirty="0" smtClean="0"/>
              <a:t> </a:t>
            </a:r>
            <a:r>
              <a:rPr lang="tr-TR" sz="4400" dirty="0" err="1" smtClean="0"/>
              <a:t>come</a:t>
            </a:r>
            <a:r>
              <a:rPr lang="tr-TR" sz="4400" dirty="0" smtClean="0"/>
              <a:t> </a:t>
            </a:r>
            <a:r>
              <a:rPr lang="tr-TR" sz="4400" dirty="0" err="1" smtClean="0"/>
              <a:t>to</a:t>
            </a:r>
            <a:r>
              <a:rPr lang="tr-TR" sz="4400" dirty="0" smtClean="0"/>
              <a:t> </a:t>
            </a:r>
            <a:r>
              <a:rPr lang="tr-TR" sz="4400" dirty="0" err="1" smtClean="0"/>
              <a:t>the</a:t>
            </a:r>
            <a:r>
              <a:rPr lang="tr-TR" sz="4400" dirty="0" smtClean="0"/>
              <a:t> </a:t>
            </a:r>
            <a:r>
              <a:rPr lang="tr-TR" sz="4400" dirty="0" err="1" smtClean="0"/>
              <a:t>classroom</a:t>
            </a:r>
            <a:r>
              <a:rPr lang="tr-TR" sz="4400" dirty="0" smtClean="0"/>
              <a:t> </a:t>
            </a:r>
            <a:r>
              <a:rPr lang="tr-TR" sz="4400" dirty="0" err="1" smtClean="0"/>
              <a:t>for</a:t>
            </a:r>
            <a:r>
              <a:rPr lang="tr-TR" sz="4400" dirty="0" smtClean="0"/>
              <a:t> a </a:t>
            </a:r>
            <a:r>
              <a:rPr lang="tr-TR" sz="4400" dirty="0" err="1" smtClean="0"/>
              <a:t>specific</a:t>
            </a:r>
            <a:r>
              <a:rPr lang="tr-TR" sz="4400" dirty="0" smtClean="0"/>
              <a:t> </a:t>
            </a:r>
            <a:r>
              <a:rPr lang="tr-TR" sz="4400" dirty="0" err="1" smtClean="0"/>
              <a:t>purpose</a:t>
            </a:r>
            <a:r>
              <a:rPr lang="tr-TR" sz="4400" dirty="0" smtClean="0"/>
              <a:t>. </a:t>
            </a:r>
            <a:endParaRPr lang="tr-TR" sz="4400" dirty="0"/>
          </a:p>
        </p:txBody>
      </p:sp>
      <p:pic>
        <p:nvPicPr>
          <p:cNvPr id="4" name="Picture 2" descr="http://safiristanbul.net/resimler/images_21102013162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572008"/>
            <a:ext cx="2232438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Principles</a:t>
            </a:r>
            <a:r>
              <a:rPr lang="tr-TR" dirty="0" smtClean="0"/>
              <a:t> of </a:t>
            </a:r>
            <a:r>
              <a:rPr lang="tr-TR" b="1" dirty="0" err="1" smtClean="0"/>
              <a:t>Andragogy</a:t>
            </a:r>
            <a:r>
              <a:rPr lang="tr-TR" b="1" dirty="0" smtClean="0"/>
              <a:t>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400" b="1" i="1" dirty="0" err="1" smtClean="0"/>
              <a:t>orientation</a:t>
            </a:r>
            <a:r>
              <a:rPr lang="tr-TR" sz="4400" b="1" i="1" dirty="0" smtClean="0"/>
              <a:t> </a:t>
            </a:r>
            <a:r>
              <a:rPr lang="tr-TR" sz="4400" b="1" i="1" dirty="0" err="1" smtClean="0"/>
              <a:t>to</a:t>
            </a:r>
            <a:r>
              <a:rPr lang="tr-TR" sz="4400" b="1" i="1" dirty="0" smtClean="0"/>
              <a:t> </a:t>
            </a:r>
            <a:r>
              <a:rPr lang="tr-TR" sz="4400" b="1" i="1" dirty="0" err="1" smtClean="0"/>
              <a:t>learning</a:t>
            </a:r>
            <a:r>
              <a:rPr lang="tr-TR" sz="4400" b="1" dirty="0" smtClean="0"/>
              <a:t>:</a:t>
            </a:r>
            <a:r>
              <a:rPr lang="tr-TR" sz="4400" dirty="0" smtClean="0"/>
              <a:t> </a:t>
            </a:r>
            <a:r>
              <a:rPr lang="tr-TR" sz="4400" dirty="0" err="1" smtClean="0"/>
              <a:t>Adults</a:t>
            </a:r>
            <a:r>
              <a:rPr lang="tr-TR" sz="4400" dirty="0" smtClean="0"/>
              <a:t> </a:t>
            </a:r>
            <a:r>
              <a:rPr lang="tr-TR" sz="4400" dirty="0" err="1" smtClean="0"/>
              <a:t>easily</a:t>
            </a:r>
            <a:r>
              <a:rPr lang="tr-TR" sz="4400" dirty="0" smtClean="0"/>
              <a:t> </a:t>
            </a:r>
            <a:r>
              <a:rPr lang="tr-TR" sz="4400" dirty="0" err="1" smtClean="0"/>
              <a:t>consider</a:t>
            </a:r>
            <a:r>
              <a:rPr lang="tr-TR" sz="4400" dirty="0" smtClean="0"/>
              <a:t> </a:t>
            </a:r>
            <a:r>
              <a:rPr lang="tr-TR" sz="4400" dirty="0" err="1" smtClean="0"/>
              <a:t>the</a:t>
            </a:r>
            <a:r>
              <a:rPr lang="tr-TR" sz="4400" dirty="0" smtClean="0"/>
              <a:t> </a:t>
            </a:r>
            <a:r>
              <a:rPr lang="tr-TR" sz="4400" dirty="0" err="1" smtClean="0"/>
              <a:t>practical</a:t>
            </a:r>
            <a:r>
              <a:rPr lang="tr-TR" sz="4400" dirty="0" smtClean="0"/>
              <a:t> </a:t>
            </a:r>
            <a:r>
              <a:rPr lang="tr-TR" sz="4400" dirty="0" err="1" smtClean="0"/>
              <a:t>use</a:t>
            </a:r>
            <a:r>
              <a:rPr lang="tr-TR" sz="4400" dirty="0" smtClean="0"/>
              <a:t> of </a:t>
            </a:r>
            <a:r>
              <a:rPr lang="tr-TR" sz="4400" dirty="0" err="1" smtClean="0"/>
              <a:t>the</a:t>
            </a:r>
            <a:r>
              <a:rPr lang="tr-TR" sz="4400" dirty="0" smtClean="0"/>
              <a:t> </a:t>
            </a:r>
            <a:r>
              <a:rPr lang="tr-TR" sz="4400" dirty="0" err="1" smtClean="0"/>
              <a:t>subjects</a:t>
            </a:r>
            <a:r>
              <a:rPr lang="tr-TR" sz="4400" dirty="0" smtClean="0"/>
              <a:t> </a:t>
            </a:r>
            <a:r>
              <a:rPr lang="tr-TR" sz="4400" dirty="0" err="1" smtClean="0"/>
              <a:t>they</a:t>
            </a:r>
            <a:r>
              <a:rPr lang="tr-TR" sz="4400" dirty="0" smtClean="0"/>
              <a:t> </a:t>
            </a:r>
            <a:r>
              <a:rPr lang="tr-TR" sz="4400" dirty="0" err="1" smtClean="0"/>
              <a:t>learn</a:t>
            </a:r>
            <a:r>
              <a:rPr lang="tr-TR" sz="4400" dirty="0" smtClean="0"/>
              <a:t> in </a:t>
            </a:r>
            <a:r>
              <a:rPr lang="tr-TR" sz="4400" dirty="0" err="1" smtClean="0"/>
              <a:t>the</a:t>
            </a:r>
            <a:r>
              <a:rPr lang="tr-TR" sz="4400" dirty="0" smtClean="0"/>
              <a:t> </a:t>
            </a:r>
            <a:r>
              <a:rPr lang="tr-TR" sz="4400" dirty="0" err="1" smtClean="0"/>
              <a:t>classroom</a:t>
            </a:r>
            <a:r>
              <a:rPr lang="tr-TR" sz="4400" dirty="0" smtClean="0"/>
              <a:t>.  </a:t>
            </a:r>
            <a:endParaRPr lang="tr-TR" sz="4400" dirty="0"/>
          </a:p>
        </p:txBody>
      </p:sp>
      <p:pic>
        <p:nvPicPr>
          <p:cNvPr id="4" name="Picture 2" descr="http://safiristanbul.net/resimler/images_21102013162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572008"/>
            <a:ext cx="2232438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Principles</a:t>
            </a:r>
            <a:r>
              <a:rPr lang="tr-TR" dirty="0" smtClean="0"/>
              <a:t> of </a:t>
            </a:r>
            <a:r>
              <a:rPr lang="tr-TR" b="1" dirty="0" err="1" smtClean="0"/>
              <a:t>Andragogy</a:t>
            </a:r>
            <a:r>
              <a:rPr lang="tr-TR" b="1" dirty="0" smtClean="0"/>
              <a:t>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tr-TR" sz="4400" b="1" i="1" dirty="0" err="1" smtClean="0"/>
              <a:t>motivation</a:t>
            </a:r>
            <a:r>
              <a:rPr lang="tr-TR" sz="4400" b="1" dirty="0" smtClean="0"/>
              <a:t>:</a:t>
            </a:r>
            <a:r>
              <a:rPr lang="tr-TR" sz="4400" dirty="0" smtClean="0"/>
              <a:t> </a:t>
            </a:r>
            <a:r>
              <a:rPr lang="tr-TR" sz="4400" dirty="0" err="1" smtClean="0"/>
              <a:t>Adults</a:t>
            </a:r>
            <a:r>
              <a:rPr lang="tr-TR" sz="4400" dirty="0" smtClean="0"/>
              <a:t> </a:t>
            </a:r>
            <a:r>
              <a:rPr lang="tr-TR" sz="4400" dirty="0" err="1" smtClean="0"/>
              <a:t>may</a:t>
            </a:r>
            <a:r>
              <a:rPr lang="tr-TR" sz="4400" dirty="0" smtClean="0"/>
              <a:t> </a:t>
            </a:r>
            <a:r>
              <a:rPr lang="tr-TR" sz="4400" dirty="0" err="1" smtClean="0"/>
              <a:t>have</a:t>
            </a:r>
            <a:r>
              <a:rPr lang="tr-TR" sz="4400" dirty="0" smtClean="0"/>
              <a:t> </a:t>
            </a:r>
            <a:r>
              <a:rPr lang="tr-TR" sz="4400" dirty="0" err="1" smtClean="0"/>
              <a:t>many</a:t>
            </a:r>
            <a:r>
              <a:rPr lang="tr-TR" sz="4400" dirty="0" smtClean="0"/>
              <a:t> </a:t>
            </a:r>
            <a:r>
              <a:rPr lang="tr-TR" sz="4400" dirty="0" err="1" smtClean="0"/>
              <a:t>real</a:t>
            </a:r>
            <a:r>
              <a:rPr lang="tr-TR" sz="4400" dirty="0" smtClean="0"/>
              <a:t> </a:t>
            </a:r>
            <a:r>
              <a:rPr lang="tr-TR" sz="4400" dirty="0" err="1" smtClean="0"/>
              <a:t>motivations</a:t>
            </a:r>
            <a:r>
              <a:rPr lang="tr-TR" sz="4400" dirty="0" smtClean="0"/>
              <a:t> </a:t>
            </a:r>
            <a:r>
              <a:rPr lang="tr-TR" sz="4400" dirty="0" err="1" smtClean="0"/>
              <a:t>such</a:t>
            </a:r>
            <a:r>
              <a:rPr lang="tr-TR" sz="4400" dirty="0" smtClean="0"/>
              <a:t> as </a:t>
            </a:r>
            <a:r>
              <a:rPr lang="tr-TR" sz="4400" dirty="0" err="1" smtClean="0"/>
              <a:t>promotions</a:t>
            </a:r>
            <a:r>
              <a:rPr lang="tr-TR" sz="4400" dirty="0" smtClean="0"/>
              <a:t>, </a:t>
            </a:r>
            <a:r>
              <a:rPr lang="tr-TR" sz="4400" dirty="0" err="1" smtClean="0"/>
              <a:t>rise</a:t>
            </a:r>
            <a:r>
              <a:rPr lang="tr-TR" sz="4400" dirty="0" smtClean="0"/>
              <a:t> in </a:t>
            </a:r>
            <a:r>
              <a:rPr lang="tr-TR" sz="4400" dirty="0" err="1" smtClean="0"/>
              <a:t>wages</a:t>
            </a:r>
            <a:r>
              <a:rPr lang="tr-TR" sz="4400" dirty="0" smtClean="0"/>
              <a:t>, </a:t>
            </a:r>
            <a:r>
              <a:rPr lang="tr-TR" sz="4400" dirty="0" err="1" smtClean="0"/>
              <a:t>opportunuties</a:t>
            </a:r>
            <a:r>
              <a:rPr lang="tr-TR" sz="4400" dirty="0" smtClean="0"/>
              <a:t> </a:t>
            </a:r>
            <a:r>
              <a:rPr lang="tr-TR" sz="4400" dirty="0" err="1" smtClean="0"/>
              <a:t>to</a:t>
            </a:r>
            <a:r>
              <a:rPr lang="tr-TR" sz="4400" dirty="0" smtClean="0"/>
              <a:t> </a:t>
            </a:r>
            <a:r>
              <a:rPr lang="tr-TR" sz="4400" dirty="0" err="1" smtClean="0"/>
              <a:t>find</a:t>
            </a:r>
            <a:r>
              <a:rPr lang="tr-TR" sz="4400" dirty="0" smtClean="0"/>
              <a:t> beter </a:t>
            </a:r>
            <a:r>
              <a:rPr lang="tr-TR" sz="4400" dirty="0" err="1" smtClean="0"/>
              <a:t>jobs</a:t>
            </a:r>
            <a:r>
              <a:rPr lang="tr-TR" sz="4400" dirty="0" smtClean="0"/>
              <a:t>, </a:t>
            </a:r>
            <a:r>
              <a:rPr lang="tr-TR" sz="4400" dirty="0" err="1" smtClean="0"/>
              <a:t>etc</a:t>
            </a:r>
            <a:r>
              <a:rPr lang="tr-TR" sz="4400" dirty="0" smtClean="0"/>
              <a:t>.</a:t>
            </a:r>
            <a:r>
              <a:rPr lang="tr-TR" sz="4400" dirty="0" smtClean="0"/>
              <a:t> </a:t>
            </a:r>
            <a:endParaRPr lang="tr-TR" sz="4400" dirty="0"/>
          </a:p>
        </p:txBody>
      </p:sp>
      <p:pic>
        <p:nvPicPr>
          <p:cNvPr id="4" name="Picture 2" descr="http://safiristanbul.net/resimler/images_21102013162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572008"/>
            <a:ext cx="2232438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 err="1" smtClean="0"/>
              <a:t>Conclusion</a:t>
            </a:r>
            <a:r>
              <a:rPr lang="tr-TR" b="1" dirty="0" smtClean="0"/>
              <a:t>:</a:t>
            </a:r>
            <a:endParaRPr lang="tr-TR" b="1" dirty="0"/>
          </a:p>
        </p:txBody>
      </p:sp>
      <p:pic>
        <p:nvPicPr>
          <p:cNvPr id="5" name="4 İçerik Yer Tutucusu" descr="http://2.bp.blogspot.com/-o8pdZNFBfBM/Tz0EgiQR_DI/AAAAAAAAEc8/cXe-HTLw7jI/s1600/kalem-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214554"/>
            <a:ext cx="1997597" cy="170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4 İçerik Yer Tutucusu" descr="http://2.bp.blogspot.com/-o8pdZNFBfBM/Tz0EgiQR_DI/AAAAAAAAEc8/cXe-HTLw7jI/s1600/kalem-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929066"/>
            <a:ext cx="1997597" cy="170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4 İçerik Yer Tutucusu" descr="http://2.bp.blogspot.com/-o8pdZNFBfBM/Tz0EgiQR_DI/AAAAAAAAEc8/cXe-HTLw7jI/s1600/kalem-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143116"/>
            <a:ext cx="1997597" cy="170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642910" y="571480"/>
            <a:ext cx="62150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800" b="1" dirty="0" smtClean="0"/>
              <a:t>I</a:t>
            </a:r>
            <a:r>
              <a:rPr lang="en-US" sz="4800" b="1" dirty="0" err="1" smtClean="0"/>
              <a:t>nstruction</a:t>
            </a:r>
            <a:r>
              <a:rPr lang="en-US" sz="4800" b="1" dirty="0" smtClean="0"/>
              <a:t> </a:t>
            </a:r>
            <a:r>
              <a:rPr lang="en-US" sz="4800" b="1" dirty="0" smtClean="0"/>
              <a:t>for adults needs to focus more on the </a:t>
            </a:r>
            <a:r>
              <a:rPr lang="en-US" sz="4800" b="1" dirty="0" smtClean="0">
                <a:solidFill>
                  <a:srgbClr val="FF0000"/>
                </a:solidFill>
              </a:rPr>
              <a:t>process </a:t>
            </a:r>
            <a:r>
              <a:rPr lang="en-US" sz="4800" b="1" dirty="0" smtClean="0"/>
              <a:t>and less on the content being taught. </a:t>
            </a:r>
            <a:endParaRPr lang="tr-TR" sz="4800" b="1" dirty="0"/>
          </a:p>
        </p:txBody>
      </p:sp>
      <p:pic>
        <p:nvPicPr>
          <p:cNvPr id="3" name="2 Resim" descr="http://2.bp.blogspot.com/-o8pdZNFBfBM/Tz0EgiQR_DI/AAAAAAAAEc8/cXe-HTLw7jI/s1600/kalem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643446"/>
            <a:ext cx="1967672" cy="14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857224" y="1214422"/>
            <a:ext cx="65722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Strategies such as </a:t>
            </a:r>
            <a:r>
              <a:rPr lang="en-US" sz="4400" b="1" dirty="0" smtClean="0">
                <a:solidFill>
                  <a:srgbClr val="FF0000"/>
                </a:solidFill>
              </a:rPr>
              <a:t>case studies</a:t>
            </a:r>
            <a:r>
              <a:rPr lang="en-US" sz="4400" b="1" dirty="0" smtClean="0"/>
              <a:t>, </a:t>
            </a:r>
            <a:r>
              <a:rPr lang="en-US" sz="4400" b="1" dirty="0" smtClean="0">
                <a:solidFill>
                  <a:srgbClr val="FF0000"/>
                </a:solidFill>
              </a:rPr>
              <a:t>role playing, simulations, </a:t>
            </a:r>
            <a:r>
              <a:rPr lang="en-US" sz="4400" b="1" dirty="0" smtClean="0"/>
              <a:t>and</a:t>
            </a:r>
            <a:r>
              <a:rPr lang="en-US" sz="4400" b="1" dirty="0" smtClean="0">
                <a:solidFill>
                  <a:srgbClr val="FF0000"/>
                </a:solidFill>
              </a:rPr>
              <a:t> self-evaluation</a:t>
            </a:r>
            <a:r>
              <a:rPr lang="en-US" sz="4400" b="1" dirty="0" smtClean="0"/>
              <a:t> are most useful. </a:t>
            </a:r>
            <a:endParaRPr lang="tr-TR" sz="4400" b="1" dirty="0"/>
          </a:p>
        </p:txBody>
      </p:sp>
      <p:pic>
        <p:nvPicPr>
          <p:cNvPr id="3" name="2 Resim" descr="http://2.bp.blogspot.com/-o8pdZNFBfBM/Tz0EgiQR_DI/AAAAAAAAEc8/cXe-HTLw7jI/s1600/kalem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643446"/>
            <a:ext cx="1967672" cy="14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1500166" y="571480"/>
            <a:ext cx="457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Instructors adopt a role of </a:t>
            </a:r>
            <a:r>
              <a:rPr lang="en-US" sz="4400" b="1" dirty="0" smtClean="0">
                <a:solidFill>
                  <a:srgbClr val="FF0000"/>
                </a:solidFill>
              </a:rPr>
              <a:t>facilitator</a:t>
            </a:r>
            <a:r>
              <a:rPr lang="en-US" sz="4400" b="1" dirty="0" smtClean="0"/>
              <a:t> or </a:t>
            </a:r>
            <a:r>
              <a:rPr lang="en-US" sz="4400" b="1" dirty="0" smtClean="0">
                <a:solidFill>
                  <a:srgbClr val="FF0000"/>
                </a:solidFill>
              </a:rPr>
              <a:t>resource</a:t>
            </a:r>
            <a:r>
              <a:rPr lang="en-US" sz="4400" b="1" dirty="0" smtClean="0"/>
              <a:t> rather than lecturer or </a:t>
            </a:r>
            <a:r>
              <a:rPr lang="en-US" sz="4400" b="1" dirty="0" smtClean="0"/>
              <a:t>grader</a:t>
            </a:r>
            <a:r>
              <a:rPr lang="tr-TR" sz="4400" b="1" dirty="0" smtClean="0"/>
              <a:t>.</a:t>
            </a:r>
            <a:endParaRPr lang="tr-TR" sz="4400" b="1" dirty="0"/>
          </a:p>
        </p:txBody>
      </p:sp>
      <p:pic>
        <p:nvPicPr>
          <p:cNvPr id="5" name="4 Resim" descr="http://2.bp.blogspot.com/-o8pdZNFBfBM/Tz0EgiQR_DI/AAAAAAAAEc8/cXe-HTLw7jI/s1600/kalem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643446"/>
            <a:ext cx="1967672" cy="14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1500166" y="3714753"/>
            <a:ext cx="67151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4400" b="1" dirty="0" err="1" smtClean="0"/>
              <a:t>Prepared</a:t>
            </a:r>
            <a:r>
              <a:rPr lang="tr-TR" sz="4400" b="1" dirty="0" smtClean="0"/>
              <a:t> </a:t>
            </a:r>
            <a:r>
              <a:rPr lang="tr-TR" sz="4400" b="1" dirty="0" err="1" smtClean="0"/>
              <a:t>by</a:t>
            </a:r>
            <a:r>
              <a:rPr lang="tr-TR" sz="4400" b="1" dirty="0" smtClean="0"/>
              <a:t>:</a:t>
            </a:r>
          </a:p>
          <a:p>
            <a:pPr algn="r"/>
            <a:r>
              <a:rPr lang="tr-TR" sz="2800" b="1" dirty="0" err="1" smtClean="0"/>
              <a:t>Aydin</a:t>
            </a:r>
            <a:r>
              <a:rPr lang="tr-TR" sz="2800" b="1" dirty="0" smtClean="0"/>
              <a:t> MARAMUROGLU</a:t>
            </a:r>
          </a:p>
          <a:p>
            <a:pPr algn="r"/>
            <a:r>
              <a:rPr lang="tr-TR" sz="2800" b="1" dirty="0" smtClean="0"/>
              <a:t>Levent USLU</a:t>
            </a:r>
          </a:p>
          <a:p>
            <a:pPr algn="r"/>
            <a:r>
              <a:rPr lang="tr-TR" sz="2800" b="1" dirty="0" smtClean="0"/>
              <a:t>At Turgutlu İlçe MEB</a:t>
            </a:r>
            <a:endParaRPr lang="tr-TR" sz="2800" b="1" dirty="0"/>
          </a:p>
        </p:txBody>
      </p:sp>
      <p:pic>
        <p:nvPicPr>
          <p:cNvPr id="4" name="3 Resim" descr="http://img1.loadtr.com/b-481104-bilgi_kaynaklar%C4%B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571504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does</a:t>
            </a:r>
            <a:r>
              <a:rPr lang="tr-TR" dirty="0" smtClean="0"/>
              <a:t> </a:t>
            </a:r>
            <a:r>
              <a:rPr lang="en-US" b="1" dirty="0" err="1" smtClean="0"/>
              <a:t>Andragogy</a:t>
            </a:r>
            <a:r>
              <a:rPr lang="en-US" dirty="0" smtClean="0"/>
              <a:t> </a:t>
            </a:r>
            <a:r>
              <a:rPr lang="tr-TR" dirty="0" err="1" smtClean="0"/>
              <a:t>mean</a:t>
            </a:r>
            <a:r>
              <a:rPr lang="tr-TR" dirty="0" smtClean="0"/>
              <a:t>?</a:t>
            </a:r>
            <a:endParaRPr lang="tr-TR" dirty="0"/>
          </a:p>
        </p:txBody>
      </p:sp>
      <p:pic>
        <p:nvPicPr>
          <p:cNvPr id="4" name="3 İçerik Yer Tutucusu" descr="http://www.onlinebasimevi.com/uploads/album/o-az-sayida-kitap-bastirma-201419153956-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43116"/>
            <a:ext cx="5286412" cy="309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does</a:t>
            </a:r>
            <a:r>
              <a:rPr lang="tr-TR" dirty="0" smtClean="0"/>
              <a:t> </a:t>
            </a:r>
            <a:r>
              <a:rPr lang="en-US" b="1" dirty="0" err="1" smtClean="0"/>
              <a:t>Andragogy</a:t>
            </a:r>
            <a:r>
              <a:rPr lang="en-US" dirty="0" smtClean="0"/>
              <a:t> </a:t>
            </a:r>
            <a:r>
              <a:rPr lang="tr-TR" dirty="0" err="1" smtClean="0"/>
              <a:t>mean</a:t>
            </a:r>
            <a:r>
              <a:rPr lang="tr-TR" dirty="0" smtClean="0"/>
              <a:t>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Andragogy</a:t>
            </a:r>
            <a:r>
              <a:rPr lang="tr-TR" dirty="0" smtClean="0"/>
              <a:t> 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teaching</a:t>
            </a:r>
            <a:r>
              <a:rPr lang="tr-TR" dirty="0" smtClean="0"/>
              <a:t> </a:t>
            </a:r>
            <a:r>
              <a:rPr lang="tr-TR" dirty="0" err="1" smtClean="0"/>
              <a:t>strategies</a:t>
            </a:r>
            <a:r>
              <a:rPr lang="tr-TR" dirty="0" smtClean="0"/>
              <a:t> </a:t>
            </a:r>
            <a:r>
              <a:rPr lang="tr-TR" dirty="0" err="1" smtClean="0"/>
              <a:t>developed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 </a:t>
            </a:r>
            <a:r>
              <a:rPr lang="tr-TR" dirty="0" err="1" smtClean="0"/>
              <a:t>adult</a:t>
            </a:r>
            <a:r>
              <a:rPr lang="tr-TR" dirty="0" smtClean="0"/>
              <a:t> </a:t>
            </a:r>
            <a:r>
              <a:rPr lang="tr-TR" dirty="0" err="1" smtClean="0"/>
              <a:t>learners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  <p:pic>
        <p:nvPicPr>
          <p:cNvPr id="4" name="3 Resim" descr="http://waffleant.com/uploads/images/pages/bilg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214950"/>
            <a:ext cx="1596962" cy="112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does</a:t>
            </a:r>
            <a:r>
              <a:rPr lang="tr-TR" dirty="0" smtClean="0"/>
              <a:t> </a:t>
            </a:r>
            <a:r>
              <a:rPr lang="en-US" b="1" dirty="0" err="1" smtClean="0"/>
              <a:t>Andragogy</a:t>
            </a:r>
            <a:r>
              <a:rPr lang="en-US" dirty="0" smtClean="0"/>
              <a:t> </a:t>
            </a:r>
            <a:r>
              <a:rPr lang="tr-TR" dirty="0" err="1" smtClean="0"/>
              <a:t>mean</a:t>
            </a:r>
            <a:r>
              <a:rPr lang="tr-TR" dirty="0" smtClean="0"/>
              <a:t>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Andragogy</a:t>
            </a:r>
            <a:r>
              <a:rPr lang="tr-TR" dirty="0" smtClean="0"/>
              <a:t> 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teaching</a:t>
            </a:r>
            <a:r>
              <a:rPr lang="tr-TR" dirty="0" smtClean="0"/>
              <a:t> </a:t>
            </a:r>
            <a:r>
              <a:rPr lang="tr-TR" dirty="0" err="1" smtClean="0"/>
              <a:t>strategies</a:t>
            </a:r>
            <a:r>
              <a:rPr lang="tr-TR" dirty="0" smtClean="0"/>
              <a:t> </a:t>
            </a:r>
            <a:r>
              <a:rPr lang="tr-TR" dirty="0" err="1" smtClean="0"/>
              <a:t>developed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smtClean="0"/>
              <a:t> </a:t>
            </a:r>
            <a:r>
              <a:rPr lang="tr-TR" dirty="0" err="1" smtClean="0"/>
              <a:t>adult</a:t>
            </a:r>
            <a:r>
              <a:rPr lang="tr-TR" dirty="0" smtClean="0"/>
              <a:t> </a:t>
            </a:r>
            <a:r>
              <a:rPr lang="tr-TR" dirty="0" err="1" smtClean="0"/>
              <a:t>learners</a:t>
            </a:r>
            <a:r>
              <a:rPr lang="tr-TR" dirty="0" smtClean="0"/>
              <a:t>.</a:t>
            </a:r>
          </a:p>
          <a:p>
            <a:r>
              <a:rPr lang="en-US" dirty="0" smtClean="0"/>
              <a:t> </a:t>
            </a:r>
            <a:r>
              <a:rPr lang="en-US" dirty="0" smtClean="0"/>
              <a:t>“</a:t>
            </a:r>
            <a:r>
              <a:rPr lang="tr-TR" dirty="0" smtClean="0"/>
              <a:t>A</a:t>
            </a:r>
            <a:r>
              <a:rPr lang="en-US" dirty="0" err="1" smtClean="0"/>
              <a:t>rt</a:t>
            </a:r>
            <a:r>
              <a:rPr lang="en-US" dirty="0" smtClean="0"/>
              <a:t> </a:t>
            </a:r>
            <a:r>
              <a:rPr lang="en-US" dirty="0" smtClean="0"/>
              <a:t>and science to teaching adults to learn"</a:t>
            </a:r>
            <a:endParaRPr lang="tr-TR" dirty="0"/>
          </a:p>
        </p:txBody>
      </p:sp>
      <p:pic>
        <p:nvPicPr>
          <p:cNvPr id="4" name="3 Resim" descr="http://waffleant.com/uploads/images/pages/bilg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214950"/>
            <a:ext cx="1596962" cy="112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does</a:t>
            </a:r>
            <a:r>
              <a:rPr lang="tr-TR" dirty="0" smtClean="0"/>
              <a:t> </a:t>
            </a:r>
            <a:r>
              <a:rPr lang="en-US" b="1" dirty="0" err="1" smtClean="0"/>
              <a:t>Andragogy</a:t>
            </a:r>
            <a:r>
              <a:rPr lang="en-US" dirty="0" smtClean="0"/>
              <a:t> </a:t>
            </a:r>
            <a:r>
              <a:rPr lang="tr-TR" dirty="0" err="1" smtClean="0"/>
              <a:t>mean</a:t>
            </a:r>
            <a:r>
              <a:rPr lang="tr-TR" dirty="0" smtClean="0"/>
              <a:t>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Andragogy</a:t>
            </a:r>
            <a:r>
              <a:rPr lang="tr-TR" dirty="0" smtClean="0"/>
              <a:t> 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teaching</a:t>
            </a:r>
            <a:r>
              <a:rPr lang="tr-TR" dirty="0" smtClean="0"/>
              <a:t> </a:t>
            </a:r>
            <a:r>
              <a:rPr lang="tr-TR" dirty="0" err="1" smtClean="0"/>
              <a:t>strategies</a:t>
            </a:r>
            <a:r>
              <a:rPr lang="tr-TR" dirty="0" smtClean="0"/>
              <a:t> </a:t>
            </a:r>
            <a:r>
              <a:rPr lang="tr-TR" dirty="0" err="1" smtClean="0"/>
              <a:t>developed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</a:t>
            </a:r>
            <a:r>
              <a:rPr lang="tr-TR" dirty="0" err="1" smtClean="0"/>
              <a:t>adult</a:t>
            </a:r>
            <a:r>
              <a:rPr lang="tr-TR" dirty="0" smtClean="0"/>
              <a:t> </a:t>
            </a:r>
            <a:r>
              <a:rPr lang="tr-TR" dirty="0" err="1" smtClean="0"/>
              <a:t>learners</a:t>
            </a:r>
            <a:r>
              <a:rPr lang="tr-TR" dirty="0" smtClean="0"/>
              <a:t>.</a:t>
            </a:r>
          </a:p>
          <a:p>
            <a:r>
              <a:rPr lang="en-US" dirty="0" smtClean="0"/>
              <a:t> </a:t>
            </a:r>
            <a:r>
              <a:rPr lang="en-US" dirty="0" smtClean="0"/>
              <a:t>“</a:t>
            </a:r>
            <a:r>
              <a:rPr lang="tr-TR" dirty="0" smtClean="0"/>
              <a:t>A</a:t>
            </a:r>
            <a:r>
              <a:rPr lang="en-US" dirty="0" err="1" smtClean="0"/>
              <a:t>rt</a:t>
            </a:r>
            <a:r>
              <a:rPr lang="en-US" dirty="0" smtClean="0"/>
              <a:t> </a:t>
            </a:r>
            <a:r>
              <a:rPr lang="en-US" dirty="0" smtClean="0"/>
              <a:t>and science to </a:t>
            </a:r>
            <a:r>
              <a:rPr lang="en-US" dirty="0" smtClean="0"/>
              <a:t>teaching </a:t>
            </a:r>
            <a:r>
              <a:rPr lang="en-US" dirty="0" smtClean="0"/>
              <a:t>adults to </a:t>
            </a:r>
            <a:r>
              <a:rPr lang="en-US" dirty="0" smtClean="0"/>
              <a:t>learn</a:t>
            </a:r>
            <a:r>
              <a:rPr lang="tr-TR" dirty="0" smtClean="0"/>
              <a:t>”</a:t>
            </a:r>
          </a:p>
          <a:p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 smtClean="0"/>
              <a:t>term </a:t>
            </a:r>
            <a:r>
              <a:rPr lang="en-US" dirty="0" err="1" smtClean="0"/>
              <a:t>andragogy</a:t>
            </a:r>
            <a:r>
              <a:rPr lang="en-US" dirty="0" smtClean="0"/>
              <a:t> could be used relating to all types of theories, for reflection, analysis, training, in person-oriented programs as well as human resource development.</a:t>
            </a:r>
            <a:endParaRPr lang="tr-TR" dirty="0"/>
          </a:p>
        </p:txBody>
      </p:sp>
      <p:pic>
        <p:nvPicPr>
          <p:cNvPr id="4" name="3 Resim" descr="http://waffleant.com/uploads/images/pages/bilg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214950"/>
            <a:ext cx="1596962" cy="112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sz="6700" b="1" dirty="0" err="1" smtClean="0"/>
              <a:t>Principles</a:t>
            </a:r>
            <a:r>
              <a:rPr lang="tr-TR" sz="6700" b="1" dirty="0" smtClean="0"/>
              <a:t> of </a:t>
            </a:r>
            <a:r>
              <a:rPr lang="tr-TR" sz="6700" b="1" dirty="0" err="1" smtClean="0"/>
              <a:t>Andragogy</a:t>
            </a:r>
            <a:r>
              <a:rPr lang="tr-TR" sz="6700" b="1" dirty="0" smtClean="0"/>
              <a:t>: </a:t>
            </a:r>
            <a:endParaRPr lang="tr-TR" sz="6700" dirty="0"/>
          </a:p>
        </p:txBody>
      </p:sp>
      <p:pic>
        <p:nvPicPr>
          <p:cNvPr id="5" name="Picture 2" descr="http://safiristanbul.net/resimler/images_21102013162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14554"/>
            <a:ext cx="2071702" cy="1657362"/>
          </a:xfrm>
          <a:prstGeom prst="rect">
            <a:avLst/>
          </a:prstGeom>
          <a:noFill/>
        </p:spPr>
      </p:pic>
      <p:pic>
        <p:nvPicPr>
          <p:cNvPr id="6" name="Picture 2" descr="http://safiristanbul.net/resimler/images_21102013162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572008"/>
            <a:ext cx="2232438" cy="1785950"/>
          </a:xfrm>
          <a:prstGeom prst="rect">
            <a:avLst/>
          </a:prstGeom>
          <a:noFill/>
        </p:spPr>
      </p:pic>
      <p:pic>
        <p:nvPicPr>
          <p:cNvPr id="7" name="Picture 2" descr="http://safiristanbul.net/resimler/images_21102013162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071678"/>
            <a:ext cx="2232438" cy="1785950"/>
          </a:xfrm>
          <a:prstGeom prst="rect">
            <a:avLst/>
          </a:prstGeom>
          <a:noFill/>
        </p:spPr>
      </p:pic>
      <p:pic>
        <p:nvPicPr>
          <p:cNvPr id="8" name="Picture 2" descr="http://safiristanbul.net/resimler/images_21102013162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429132"/>
            <a:ext cx="2232438" cy="1785950"/>
          </a:xfrm>
          <a:prstGeom prst="rect">
            <a:avLst/>
          </a:prstGeom>
          <a:noFill/>
        </p:spPr>
      </p:pic>
      <p:pic>
        <p:nvPicPr>
          <p:cNvPr id="9" name="Picture 2" descr="http://safiristanbul.net/resimler/images_21102013162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357694"/>
            <a:ext cx="2232438" cy="1785950"/>
          </a:xfrm>
          <a:prstGeom prst="rect">
            <a:avLst/>
          </a:prstGeom>
          <a:noFill/>
        </p:spPr>
      </p:pic>
      <p:pic>
        <p:nvPicPr>
          <p:cNvPr id="10" name="Picture 2" descr="http://safiristanbul.net/resimler/images_21102013162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143116"/>
            <a:ext cx="2232438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Principles</a:t>
            </a:r>
            <a:r>
              <a:rPr lang="tr-TR" dirty="0" smtClean="0"/>
              <a:t> of </a:t>
            </a:r>
            <a:r>
              <a:rPr lang="tr-TR" b="1" dirty="0" err="1" smtClean="0"/>
              <a:t>Andragogy</a:t>
            </a:r>
            <a:r>
              <a:rPr lang="tr-TR" b="1" dirty="0" smtClean="0"/>
              <a:t>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400" b="1" i="1" dirty="0" err="1" smtClean="0"/>
              <a:t>the</a:t>
            </a:r>
            <a:r>
              <a:rPr lang="tr-TR" sz="4400" b="1" i="1" dirty="0" smtClean="0"/>
              <a:t> </a:t>
            </a:r>
            <a:r>
              <a:rPr lang="tr-TR" sz="4400" b="1" i="1" dirty="0" err="1" smtClean="0"/>
              <a:t>need</a:t>
            </a:r>
            <a:r>
              <a:rPr lang="tr-TR" sz="4400" b="1" i="1" dirty="0" smtClean="0"/>
              <a:t> </a:t>
            </a:r>
            <a:r>
              <a:rPr lang="tr-TR" sz="4400" b="1" i="1" dirty="0" err="1" smtClean="0"/>
              <a:t>to</a:t>
            </a:r>
            <a:r>
              <a:rPr lang="tr-TR" sz="4400" b="1" i="1" dirty="0" smtClean="0"/>
              <a:t> </a:t>
            </a:r>
            <a:r>
              <a:rPr lang="tr-TR" sz="4400" b="1" i="1" dirty="0" err="1" smtClean="0"/>
              <a:t>know</a:t>
            </a:r>
            <a:r>
              <a:rPr lang="tr-TR" sz="4400" b="1" dirty="0" smtClean="0"/>
              <a:t>: </a:t>
            </a:r>
            <a:r>
              <a:rPr lang="tr-TR" sz="4400" dirty="0" err="1" smtClean="0"/>
              <a:t>Adults</a:t>
            </a:r>
            <a:r>
              <a:rPr lang="tr-TR" sz="4400" dirty="0" smtClean="0"/>
              <a:t> </a:t>
            </a:r>
            <a:r>
              <a:rPr lang="tr-TR" sz="4400" dirty="0" err="1" smtClean="0"/>
              <a:t>want</a:t>
            </a:r>
            <a:r>
              <a:rPr lang="tr-TR" sz="4400" dirty="0" smtClean="0"/>
              <a:t> </a:t>
            </a:r>
            <a:r>
              <a:rPr lang="tr-TR" sz="4400" dirty="0" err="1" smtClean="0"/>
              <a:t>to</a:t>
            </a:r>
            <a:r>
              <a:rPr lang="tr-TR" sz="4400" dirty="0" smtClean="0"/>
              <a:t> </a:t>
            </a:r>
            <a:r>
              <a:rPr lang="tr-TR" sz="4400" dirty="0" err="1" smtClean="0"/>
              <a:t>know</a:t>
            </a:r>
            <a:r>
              <a:rPr lang="tr-TR" sz="4400" dirty="0" smtClean="0"/>
              <a:t> </a:t>
            </a:r>
            <a:r>
              <a:rPr lang="tr-TR" sz="4400" dirty="0" err="1" smtClean="0"/>
              <a:t>the</a:t>
            </a:r>
            <a:r>
              <a:rPr lang="tr-TR" sz="4400" dirty="0" smtClean="0"/>
              <a:t> </a:t>
            </a:r>
            <a:r>
              <a:rPr lang="tr-TR" sz="4400" dirty="0" err="1" smtClean="0"/>
              <a:t>content</a:t>
            </a:r>
            <a:r>
              <a:rPr lang="tr-TR" sz="4400" dirty="0" smtClean="0"/>
              <a:t> of </a:t>
            </a:r>
            <a:r>
              <a:rPr lang="tr-TR" sz="4400" dirty="0" err="1" smtClean="0"/>
              <a:t>the</a:t>
            </a:r>
            <a:r>
              <a:rPr lang="tr-TR" sz="4400" dirty="0" smtClean="0"/>
              <a:t> </a:t>
            </a:r>
            <a:r>
              <a:rPr lang="tr-TR" sz="4400" dirty="0" err="1" smtClean="0"/>
              <a:t>lessons</a:t>
            </a:r>
            <a:r>
              <a:rPr lang="tr-TR" sz="4400" dirty="0" smtClean="0"/>
              <a:t>.</a:t>
            </a:r>
            <a:endParaRPr lang="tr-TR" sz="4400" dirty="0"/>
          </a:p>
        </p:txBody>
      </p:sp>
      <p:pic>
        <p:nvPicPr>
          <p:cNvPr id="22530" name="Picture 2" descr="http://safiristanbul.net/resimler/images_21102013162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572008"/>
            <a:ext cx="2232438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Principles</a:t>
            </a:r>
            <a:r>
              <a:rPr lang="tr-TR" dirty="0" smtClean="0"/>
              <a:t> of </a:t>
            </a:r>
            <a:r>
              <a:rPr lang="tr-TR" b="1" dirty="0" err="1" smtClean="0"/>
              <a:t>Andragogy</a:t>
            </a:r>
            <a:r>
              <a:rPr lang="tr-TR" b="1" dirty="0" smtClean="0"/>
              <a:t>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400" b="1" i="1" dirty="0" err="1" smtClean="0"/>
              <a:t>the</a:t>
            </a:r>
            <a:r>
              <a:rPr lang="tr-TR" sz="4400" b="1" i="1" dirty="0" smtClean="0"/>
              <a:t> </a:t>
            </a:r>
            <a:r>
              <a:rPr lang="tr-TR" sz="4400" b="1" i="1" dirty="0" err="1" smtClean="0"/>
              <a:t>learners</a:t>
            </a:r>
            <a:r>
              <a:rPr lang="tr-TR" sz="4400" b="1" i="1" dirty="0" smtClean="0"/>
              <a:t>’ </a:t>
            </a:r>
            <a:r>
              <a:rPr lang="tr-TR" sz="4400" b="1" i="1" dirty="0" smtClean="0"/>
              <a:t>self-</a:t>
            </a:r>
            <a:r>
              <a:rPr lang="tr-TR" sz="4400" b="1" i="1" dirty="0" err="1" smtClean="0"/>
              <a:t>concept</a:t>
            </a:r>
            <a:r>
              <a:rPr lang="tr-TR" sz="4400" b="1" dirty="0" smtClean="0"/>
              <a:t>: </a:t>
            </a:r>
            <a:r>
              <a:rPr lang="tr-TR" sz="4400" dirty="0" err="1" smtClean="0"/>
              <a:t>Adults</a:t>
            </a:r>
            <a:r>
              <a:rPr lang="tr-TR" sz="4400" dirty="0" smtClean="0"/>
              <a:t> </a:t>
            </a:r>
            <a:r>
              <a:rPr lang="tr-TR" sz="4400" dirty="0" err="1" smtClean="0"/>
              <a:t>have</a:t>
            </a:r>
            <a:r>
              <a:rPr lang="tr-TR" sz="4400" dirty="0" smtClean="0"/>
              <a:t> self-</a:t>
            </a:r>
            <a:r>
              <a:rPr lang="tr-TR" sz="4400" dirty="0" err="1" smtClean="0"/>
              <a:t>consciousness</a:t>
            </a:r>
            <a:r>
              <a:rPr lang="tr-TR" sz="4400" dirty="0" smtClean="0"/>
              <a:t> </a:t>
            </a:r>
            <a:r>
              <a:rPr lang="tr-TR" sz="4400" dirty="0" err="1" smtClean="0"/>
              <a:t>and</a:t>
            </a:r>
            <a:r>
              <a:rPr lang="tr-TR" sz="4400" dirty="0" smtClean="0"/>
              <a:t> self </a:t>
            </a:r>
            <a:r>
              <a:rPr lang="tr-TR" sz="4400" dirty="0" err="1" smtClean="0"/>
              <a:t>esteem</a:t>
            </a:r>
            <a:r>
              <a:rPr lang="tr-TR" sz="4400" dirty="0" smtClean="0"/>
              <a:t>. </a:t>
            </a:r>
            <a:r>
              <a:rPr lang="tr-TR" sz="4400" dirty="0" err="1" smtClean="0"/>
              <a:t>They</a:t>
            </a:r>
            <a:r>
              <a:rPr lang="tr-TR" sz="4400" dirty="0" smtClean="0"/>
              <a:t> </a:t>
            </a:r>
            <a:r>
              <a:rPr lang="tr-TR" sz="4400" dirty="0" err="1" smtClean="0"/>
              <a:t>expect</a:t>
            </a:r>
            <a:r>
              <a:rPr lang="tr-TR" sz="4400" dirty="0" smtClean="0"/>
              <a:t> </a:t>
            </a:r>
            <a:r>
              <a:rPr lang="tr-TR" sz="4400" dirty="0" err="1" smtClean="0"/>
              <a:t>respect</a:t>
            </a:r>
            <a:r>
              <a:rPr lang="tr-TR" sz="4400" dirty="0" smtClean="0"/>
              <a:t> </a:t>
            </a:r>
            <a:r>
              <a:rPr lang="tr-TR" sz="4400" dirty="0" err="1" smtClean="0"/>
              <a:t>to</a:t>
            </a:r>
            <a:r>
              <a:rPr lang="tr-TR" sz="4400" dirty="0" smtClean="0"/>
              <a:t> </a:t>
            </a:r>
            <a:r>
              <a:rPr lang="tr-TR" sz="4400" dirty="0" err="1" smtClean="0"/>
              <a:t>their</a:t>
            </a:r>
            <a:r>
              <a:rPr lang="tr-TR" sz="4400" dirty="0" smtClean="0"/>
              <a:t> </a:t>
            </a:r>
            <a:r>
              <a:rPr lang="tr-TR" sz="4400" dirty="0" err="1" smtClean="0"/>
              <a:t>values</a:t>
            </a:r>
            <a:r>
              <a:rPr lang="tr-TR" sz="4400" dirty="0" smtClean="0"/>
              <a:t>.</a:t>
            </a:r>
            <a:endParaRPr lang="tr-TR" sz="4400" dirty="0"/>
          </a:p>
        </p:txBody>
      </p:sp>
      <p:pic>
        <p:nvPicPr>
          <p:cNvPr id="4" name="Picture 2" descr="http://safiristanbul.net/resimler/images_21102013162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572008"/>
            <a:ext cx="2232438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Principles</a:t>
            </a:r>
            <a:r>
              <a:rPr lang="tr-TR" dirty="0" smtClean="0"/>
              <a:t> of </a:t>
            </a:r>
            <a:r>
              <a:rPr lang="tr-TR" b="1" dirty="0" err="1" smtClean="0"/>
              <a:t>Andragogy</a:t>
            </a:r>
            <a:r>
              <a:rPr lang="tr-TR" b="1" dirty="0" smtClean="0"/>
              <a:t>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400" b="1" i="1" dirty="0" err="1" smtClean="0"/>
              <a:t>the</a:t>
            </a:r>
            <a:r>
              <a:rPr lang="tr-TR" sz="4400" b="1" i="1" dirty="0" smtClean="0"/>
              <a:t> role of </a:t>
            </a:r>
            <a:r>
              <a:rPr lang="tr-TR" sz="4400" b="1" i="1" dirty="0" err="1" smtClean="0"/>
              <a:t>the</a:t>
            </a:r>
            <a:r>
              <a:rPr lang="tr-TR" sz="4400" b="1" i="1" dirty="0" smtClean="0"/>
              <a:t> </a:t>
            </a:r>
            <a:r>
              <a:rPr lang="tr-TR" sz="4400" b="1" i="1" dirty="0" err="1" smtClean="0"/>
              <a:t>learners</a:t>
            </a:r>
            <a:r>
              <a:rPr lang="tr-TR" sz="4400" b="1" i="1" dirty="0" smtClean="0"/>
              <a:t>’ </a:t>
            </a:r>
            <a:r>
              <a:rPr lang="tr-TR" sz="4400" b="1" i="1" dirty="0" err="1" smtClean="0"/>
              <a:t>experiences</a:t>
            </a:r>
            <a:r>
              <a:rPr lang="tr-TR" sz="4400" b="1" dirty="0" smtClean="0"/>
              <a:t>:</a:t>
            </a:r>
            <a:r>
              <a:rPr lang="tr-TR" sz="4400" dirty="0" smtClean="0"/>
              <a:t> </a:t>
            </a:r>
            <a:r>
              <a:rPr lang="tr-TR" sz="4400" dirty="0" err="1" smtClean="0"/>
              <a:t>Unlike</a:t>
            </a:r>
            <a:r>
              <a:rPr lang="tr-TR" sz="4400" dirty="0" smtClean="0"/>
              <a:t> </a:t>
            </a:r>
            <a:r>
              <a:rPr lang="tr-TR" sz="4400" dirty="0" err="1" smtClean="0"/>
              <a:t>pupils</a:t>
            </a:r>
            <a:r>
              <a:rPr lang="tr-TR" sz="4400" dirty="0" smtClean="0"/>
              <a:t>, </a:t>
            </a:r>
            <a:r>
              <a:rPr lang="tr-TR" sz="4400" dirty="0" err="1" smtClean="0"/>
              <a:t>adults</a:t>
            </a:r>
            <a:r>
              <a:rPr lang="tr-TR" sz="4400" dirty="0" smtClean="0"/>
              <a:t> </a:t>
            </a:r>
            <a:r>
              <a:rPr lang="tr-TR" sz="4400" dirty="0" err="1" smtClean="0"/>
              <a:t>have</a:t>
            </a:r>
            <a:r>
              <a:rPr lang="tr-TR" sz="4400" dirty="0" smtClean="0"/>
              <a:t> </a:t>
            </a:r>
            <a:r>
              <a:rPr lang="tr-TR" sz="4400" dirty="0" err="1" smtClean="0"/>
              <a:t>rich</a:t>
            </a:r>
            <a:r>
              <a:rPr lang="tr-TR" sz="4400" dirty="0" smtClean="0"/>
              <a:t> life </a:t>
            </a:r>
            <a:r>
              <a:rPr lang="tr-TR" sz="4400" dirty="0" err="1" smtClean="0"/>
              <a:t>experiences</a:t>
            </a:r>
            <a:r>
              <a:rPr lang="tr-TR" sz="4400" dirty="0" smtClean="0"/>
              <a:t>. </a:t>
            </a:r>
            <a:r>
              <a:rPr lang="tr-TR" sz="4400" dirty="0" err="1" smtClean="0"/>
              <a:t>Allow</a:t>
            </a:r>
            <a:r>
              <a:rPr lang="tr-TR" sz="4400" dirty="0" smtClean="0"/>
              <a:t> </a:t>
            </a:r>
            <a:r>
              <a:rPr lang="tr-TR" sz="4400" dirty="0" err="1" smtClean="0"/>
              <a:t>them</a:t>
            </a:r>
            <a:r>
              <a:rPr lang="tr-TR" sz="4400" dirty="0" smtClean="0"/>
              <a:t> </a:t>
            </a:r>
            <a:r>
              <a:rPr lang="tr-TR" sz="4400" dirty="0" err="1" smtClean="0"/>
              <a:t>to</a:t>
            </a:r>
            <a:r>
              <a:rPr lang="tr-TR" sz="4400" dirty="0" smtClean="0"/>
              <a:t> </a:t>
            </a:r>
            <a:r>
              <a:rPr lang="tr-TR" sz="4400" dirty="0" err="1" smtClean="0"/>
              <a:t>express</a:t>
            </a:r>
            <a:r>
              <a:rPr lang="tr-TR" sz="4400" dirty="0" smtClean="0"/>
              <a:t> </a:t>
            </a:r>
            <a:r>
              <a:rPr lang="tr-TR" sz="4400" dirty="0" err="1" smtClean="0"/>
              <a:t>their</a:t>
            </a:r>
            <a:r>
              <a:rPr lang="tr-TR" sz="4400" dirty="0" smtClean="0"/>
              <a:t> </a:t>
            </a:r>
            <a:r>
              <a:rPr lang="tr-TR" sz="4400" dirty="0" err="1" smtClean="0"/>
              <a:t>experiences</a:t>
            </a:r>
            <a:r>
              <a:rPr lang="tr-TR" sz="4400" dirty="0" smtClean="0"/>
              <a:t> as </a:t>
            </a:r>
            <a:r>
              <a:rPr lang="tr-TR" sz="4400" dirty="0" err="1" smtClean="0"/>
              <a:t>examples</a:t>
            </a:r>
            <a:r>
              <a:rPr lang="tr-TR" sz="4400" dirty="0" smtClean="0"/>
              <a:t>.</a:t>
            </a:r>
            <a:endParaRPr lang="tr-TR" sz="4400" dirty="0"/>
          </a:p>
        </p:txBody>
      </p:sp>
      <p:pic>
        <p:nvPicPr>
          <p:cNvPr id="4" name="Picture 2" descr="http://safiristanbul.net/resimler/images_21102013162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5000636"/>
            <a:ext cx="187524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</TotalTime>
  <Words>154</Words>
  <PresentationFormat>Ekran Gösterisi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Akış</vt:lpstr>
      <vt:lpstr>ANDRAGOGY </vt:lpstr>
      <vt:lpstr>What does Andragogy mean?</vt:lpstr>
      <vt:lpstr>What does Andragogy mean?</vt:lpstr>
      <vt:lpstr>What does Andragogy mean?</vt:lpstr>
      <vt:lpstr>What does Andragogy mean?</vt:lpstr>
      <vt:lpstr> Principles of Andragogy: </vt:lpstr>
      <vt:lpstr>Principles of Andragogy  </vt:lpstr>
      <vt:lpstr>Principles of Andragogy  </vt:lpstr>
      <vt:lpstr>Principles of Andragogy  </vt:lpstr>
      <vt:lpstr>Principles of Andragogy  </vt:lpstr>
      <vt:lpstr>Principles of Andragogy  </vt:lpstr>
      <vt:lpstr>Principles of Andragogy  </vt:lpstr>
      <vt:lpstr>Conclusion:</vt:lpstr>
      <vt:lpstr>Slayt 14</vt:lpstr>
      <vt:lpstr>Slayt 15</vt:lpstr>
      <vt:lpstr>Slayt 16</vt:lpstr>
      <vt:lpstr>Slayt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ANDRAGOGY </dc:title>
  <dc:creator>Samsung</dc:creator>
  <cp:lastModifiedBy>Samsung</cp:lastModifiedBy>
  <cp:revision>7</cp:revision>
  <dcterms:created xsi:type="dcterms:W3CDTF">2014-03-24T19:59:04Z</dcterms:created>
  <dcterms:modified xsi:type="dcterms:W3CDTF">2014-03-24T20:54:58Z</dcterms:modified>
</cp:coreProperties>
</file>